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 Slab"/>
      <p:regular r:id="rId49"/>
      <p:bold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Varela Round"/>
      <p:regular r:id="rId55"/>
    </p:embeddedFont>
    <p:embeddedFont>
      <p:font typeface="Oswald"/>
      <p:regular r:id="rId56"/>
      <p:bold r:id="rId57"/>
    </p:embeddedFont>
    <p:embeddedFont>
      <p:font typeface="Source Sans Pr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7886BBF-C323-4C42-8425-457E380A0933}">
  <a:tblStyle styleId="{A7886BBF-C323-4C42-8425-457E380A0933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EF4E7"/>
          </a:solidFill>
        </a:fill>
      </a:tcStyle>
    </a:wholeTbl>
    <a:band1H>
      <a:tcStyle>
        <a:fill>
          <a:solidFill>
            <a:srgbClr val="DBE9CB"/>
          </a:solidFill>
        </a:fill>
      </a:tcStyle>
    </a:band1H>
    <a:band1V>
      <a:tcStyle>
        <a:fill>
          <a:solidFill>
            <a:srgbClr val="DBE9CB"/>
          </a:solidFill>
        </a:fill>
      </a:tcStyle>
    </a:band1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SourceSansPr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RobotoSlab-bold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VarelaRound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Oswald-bold.fntdata"/><Relationship Id="rId12" Type="http://schemas.openxmlformats.org/officeDocument/2006/relationships/slide" Target="slides/slide7.xml"/><Relationship Id="rId56" Type="http://schemas.openxmlformats.org/officeDocument/2006/relationships/font" Target="fonts/Oswald-regular.fntdata"/><Relationship Id="rId15" Type="http://schemas.openxmlformats.org/officeDocument/2006/relationships/slide" Target="slides/slide10.xml"/><Relationship Id="rId59" Type="http://schemas.openxmlformats.org/officeDocument/2006/relationships/font" Target="fonts/SourceSansPro-bold.fntdata"/><Relationship Id="rId14" Type="http://schemas.openxmlformats.org/officeDocument/2006/relationships/slide" Target="slides/slide9.xml"/><Relationship Id="rId58" Type="http://schemas.openxmlformats.org/officeDocument/2006/relationships/font" Target="fonts/SourceSans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-26775" y="2008375"/>
            <a:ext cx="9210650" cy="3172625"/>
          </a:xfrm>
          <a:custGeom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4" name="Shape 34"/>
          <p:cNvSpPr/>
          <p:nvPr/>
        </p:nvSpPr>
        <p:spPr>
          <a:xfrm>
            <a:off x="-26775" y="2139700"/>
            <a:ext cx="9210650" cy="3041300"/>
          </a:xfrm>
          <a:custGeom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5" name="Shape 35"/>
          <p:cNvSpPr/>
          <p:nvPr/>
        </p:nvSpPr>
        <p:spPr>
          <a:xfrm rot="8100000">
            <a:off x="1847980" y="18145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 rot="8100000">
            <a:off x="6038980" y="20984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rot="8100000">
            <a:off x="7181980" y="21317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8" name="Shape 38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39" name="Shape 39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0" name="Shape 40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1" name="Shape 41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42" name="Shape 42"/>
          <p:cNvGrpSpPr/>
          <p:nvPr/>
        </p:nvGrpSpPr>
        <p:grpSpPr>
          <a:xfrm>
            <a:off x="-42837" y="2005087"/>
            <a:ext cx="9229574" cy="642787"/>
            <a:chOff x="-42837" y="4443487"/>
            <a:chExt cx="9229574" cy="642787"/>
          </a:xfrm>
        </p:grpSpPr>
        <p:sp>
          <p:nvSpPr>
            <p:cNvPr id="43" name="Shape 43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Shape 68"/>
          <p:cNvSpPr/>
          <p:nvPr/>
        </p:nvSpPr>
        <p:spPr>
          <a:xfrm>
            <a:off x="2990700" y="21478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085700" y="24335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895700" y="20776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 rot="8100000">
            <a:off x="8699949" y="18907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2847975" y="3363425"/>
            <a:ext cx="5610300" cy="115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ll graph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-20075" y="636775"/>
            <a:ext cx="9203950" cy="4550900"/>
          </a:xfrm>
          <a:custGeom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0" name="Shape 410"/>
          <p:cNvSpPr/>
          <p:nvPr/>
        </p:nvSpPr>
        <p:spPr>
          <a:xfrm>
            <a:off x="-33475" y="768100"/>
            <a:ext cx="9210650" cy="4406200"/>
          </a:xfrm>
          <a:custGeom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11" name="Shape 411"/>
          <p:cNvSpPr/>
          <p:nvPr/>
        </p:nvSpPr>
        <p:spPr>
          <a:xfrm rot="8100000">
            <a:off x="1847980" y="44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 rot="8100000">
            <a:off x="6038980" y="72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8100000">
            <a:off x="7181980" y="76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14" name="Shape 414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15" name="Shape 415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16" name="Shape 416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17" name="Shape 417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418" name="Shape 418"/>
          <p:cNvGrpSpPr/>
          <p:nvPr/>
        </p:nvGrpSpPr>
        <p:grpSpPr>
          <a:xfrm>
            <a:off x="-42837" y="633487"/>
            <a:ext cx="9229574" cy="642787"/>
            <a:chOff x="-42837" y="4443487"/>
            <a:chExt cx="9229574" cy="642787"/>
          </a:xfrm>
        </p:grpSpPr>
        <p:sp>
          <p:nvSpPr>
            <p:cNvPr id="419" name="Shape 419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Shape 444"/>
          <p:cNvSpPr/>
          <p:nvPr/>
        </p:nvSpPr>
        <p:spPr>
          <a:xfrm>
            <a:off x="2990700" y="77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1085700" y="106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95700" y="70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 rot="8100000">
            <a:off x="8699949" y="51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52" name="Shape 452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53" name="Shape 453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6442997" y="4531021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26775" y="2008375"/>
            <a:ext cx="9210650" cy="3172625"/>
          </a:xfrm>
          <a:custGeom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5" name="Shape 75"/>
          <p:cNvSpPr/>
          <p:nvPr/>
        </p:nvSpPr>
        <p:spPr>
          <a:xfrm>
            <a:off x="-26775" y="2139700"/>
            <a:ext cx="9210650" cy="3041300"/>
          </a:xfrm>
          <a:custGeom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6" name="Shape 76"/>
          <p:cNvSpPr/>
          <p:nvPr/>
        </p:nvSpPr>
        <p:spPr>
          <a:xfrm rot="8100000">
            <a:off x="1847980" y="18145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rot="8100000">
            <a:off x="6038980" y="20984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rot="8100000">
            <a:off x="7181980" y="21317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0" name="Shape 80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81" name="Shape 81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82" name="Shape 82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83" name="Shape 83"/>
          <p:cNvGrpSpPr/>
          <p:nvPr/>
        </p:nvGrpSpPr>
        <p:grpSpPr>
          <a:xfrm>
            <a:off x="-42837" y="2005087"/>
            <a:ext cx="9229574" cy="642787"/>
            <a:chOff x="-42837" y="4443487"/>
            <a:chExt cx="9229574" cy="642787"/>
          </a:xfrm>
        </p:grpSpPr>
        <p:sp>
          <p:nvSpPr>
            <p:cNvPr id="84" name="Shape 84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/>
          <p:nvPr/>
        </p:nvSpPr>
        <p:spPr>
          <a:xfrm>
            <a:off x="2990700" y="21478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1085700" y="24335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895700" y="20776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 rot="8100000">
            <a:off x="8699949" y="18907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type="ctrTitle"/>
          </p:nvPr>
        </p:nvSpPr>
        <p:spPr>
          <a:xfrm>
            <a:off x="2309350" y="3031150"/>
            <a:ext cx="52145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subTitle"/>
          </p:nvPr>
        </p:nvSpPr>
        <p:spPr>
          <a:xfrm>
            <a:off x="2309440" y="4059250"/>
            <a:ext cx="5214599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1519975" y="2161800"/>
            <a:ext cx="6104099" cy="819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i="1" sz="3000"/>
            </a:lvl1pPr>
            <a:lvl2pPr lvl="1" rtl="0" algn="ctr">
              <a:spcBef>
                <a:spcPts val="0"/>
              </a:spcBef>
              <a:buSzPct val="100000"/>
              <a:defRPr i="1" sz="3000"/>
            </a:lvl2pPr>
            <a:lvl3pPr lvl="2" rtl="0" algn="ctr">
              <a:spcBef>
                <a:spcPts val="0"/>
              </a:spcBef>
              <a:buSzPct val="100000"/>
              <a:defRPr i="1" sz="3000"/>
            </a:lvl3pPr>
            <a:lvl4pPr lvl="3" rtl="0" algn="ctr">
              <a:spcBef>
                <a:spcPts val="0"/>
              </a:spcBef>
              <a:buSzPct val="100000"/>
              <a:defRPr i="1" sz="3000"/>
            </a:lvl4pPr>
            <a:lvl5pPr lvl="4" rtl="0" algn="ctr">
              <a:spcBef>
                <a:spcPts val="0"/>
              </a:spcBef>
              <a:buSzPct val="100000"/>
              <a:defRPr i="1" sz="3000"/>
            </a:lvl5pPr>
            <a:lvl6pPr lvl="5" rtl="0" algn="ctr">
              <a:spcBef>
                <a:spcPts val="0"/>
              </a:spcBef>
              <a:buSzPct val="100000"/>
              <a:defRPr i="1" sz="3000"/>
            </a:lvl6pPr>
            <a:lvl7pPr lvl="6" rtl="0" algn="ctr">
              <a:spcBef>
                <a:spcPts val="0"/>
              </a:spcBef>
              <a:buSzPct val="100000"/>
              <a:defRPr i="1" sz="3000"/>
            </a:lvl7pPr>
            <a:lvl8pPr lvl="7" rtl="0" algn="ctr">
              <a:spcBef>
                <a:spcPts val="0"/>
              </a:spcBef>
              <a:buSzPct val="100000"/>
              <a:defRPr i="1" sz="3000"/>
            </a:lvl8pPr>
            <a:lvl9pPr lvl="8" algn="ctr">
              <a:spcBef>
                <a:spcPts val="0"/>
              </a:spcBef>
              <a:buSzPct val="100000"/>
              <a:defRPr i="1" sz="3000"/>
            </a:lvl9pPr>
          </a:lstStyle>
          <a:p/>
        </p:txBody>
      </p:sp>
      <p:sp>
        <p:nvSpPr>
          <p:cNvPr id="117" name="Shape 117"/>
          <p:cNvSpPr txBox="1"/>
          <p:nvPr/>
        </p:nvSpPr>
        <p:spPr>
          <a:xfrm>
            <a:off x="3593400" y="5527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</a:p>
        </p:txBody>
      </p:sp>
      <p:sp>
        <p:nvSpPr>
          <p:cNvPr id="118" name="Shape 118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19" name="Shape 119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0" name="Shape 120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3" name="Shape 12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4" name="Shape 124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25" name="Shape 125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26" name="Shape 126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127" name="Shape 127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128" name="Shape 128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Shape 153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075850" y="1540175"/>
            <a:ext cx="6996600" cy="1922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0" name="Shape 160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1" name="Shape 161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2" name="Shape 162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5" name="Shape 16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6" name="Shape 166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67" name="Shape 167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68" name="Shape 168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169" name="Shape 169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170" name="Shape 170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131500" y="1552950"/>
            <a:ext cx="3339899" cy="2665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4672562" y="1552950"/>
            <a:ext cx="3339899" cy="2665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3" name="Shape 203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4" name="Shape 204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5" name="Shape 205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8" name="Shape 20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09" name="Shape 209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10" name="Shape 210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11" name="Shape 211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212" name="Shape 212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213" name="Shape 213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Shape 238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05900" y="1626600"/>
            <a:ext cx="2471699" cy="3299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3304125" y="1626600"/>
            <a:ext cx="2471699" cy="3299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6" name="Shape 246"/>
          <p:cNvSpPr txBox="1"/>
          <p:nvPr>
            <p:ph idx="3" type="body"/>
          </p:nvPr>
        </p:nvSpPr>
        <p:spPr>
          <a:xfrm>
            <a:off x="5902350" y="1626600"/>
            <a:ext cx="2471699" cy="3299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7" name="Shape 247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48" name="Shape 248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49" name="Shape 249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2" name="Shape 252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3" name="Shape 253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54" name="Shape 254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55" name="Shape 255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256" name="Shape 256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257" name="Shape 257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Shape 282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8" name="Shape 288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89" name="Shape 289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0" name="Shape 290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3" name="Shape 29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4" name="Shape 294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95" name="Shape 295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96" name="Shape 296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297" name="Shape 297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298" name="Shape 298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Shape 323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457200" y="3852828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Clr>
                <a:srgbClr val="00CEF6"/>
              </a:buClr>
              <a:buSzPct val="100000"/>
              <a:buNone/>
              <a:defRPr sz="1400">
                <a:solidFill>
                  <a:srgbClr val="00CEF6"/>
                </a:solidFill>
              </a:defRPr>
            </a:lvl1pPr>
          </a:lstStyle>
          <a:p/>
        </p:txBody>
      </p:sp>
      <p:sp>
        <p:nvSpPr>
          <p:cNvPr id="329" name="Shape 329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30" name="Shape 330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1" name="Shape 331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35" name="Shape 335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36" name="Shape 336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37" name="Shape 337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338" name="Shape 338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339" name="Shape 339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Shape 364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-28575" y="4446775"/>
            <a:ext cx="9191625" cy="712477"/>
          </a:xfrm>
          <a:custGeom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0" name="Shape 370"/>
          <p:cNvSpPr/>
          <p:nvPr/>
        </p:nvSpPr>
        <p:spPr>
          <a:xfrm>
            <a:off x="-28575" y="4578111"/>
            <a:ext cx="9191625" cy="584438"/>
          </a:xfrm>
          <a:custGeom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1" name="Shape 371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75" name="Shape 375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76" name="Shape 376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77" name="Shape 377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378" name="Shape 378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379" name="Shape 379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Shape 404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0999"/>
          </a:xfrm>
        </p:grpSpPr>
        <p:cxnSp>
          <p:nvCxnSpPr>
            <p:cNvPr id="7" name="Shape 7"/>
            <p:cNvCxnSpPr/>
            <p:nvPr/>
          </p:nvCxnSpPr>
          <p:spPr>
            <a:xfrm>
              <a:off x="762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1524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2286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3048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3810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4572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5334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6096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6858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7620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8382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" name="Shape 18"/>
            <p:cNvCxnSpPr/>
            <p:nvPr/>
          </p:nvCxnSpPr>
          <p:spPr>
            <a:xfrm>
              <a:off x="381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19" name="Shape 19"/>
            <p:cNvCxnSpPr/>
            <p:nvPr/>
          </p:nvCxnSpPr>
          <p:spPr>
            <a:xfrm>
              <a:off x="1143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0" name="Shape 20"/>
            <p:cNvCxnSpPr/>
            <p:nvPr/>
          </p:nvCxnSpPr>
          <p:spPr>
            <a:xfrm>
              <a:off x="1905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1" name="Shape 21"/>
            <p:cNvCxnSpPr/>
            <p:nvPr/>
          </p:nvCxnSpPr>
          <p:spPr>
            <a:xfrm>
              <a:off x="2667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2" name="Shape 22"/>
            <p:cNvCxnSpPr/>
            <p:nvPr/>
          </p:nvCxnSpPr>
          <p:spPr>
            <a:xfrm>
              <a:off x="3429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3" name="Shape 23"/>
            <p:cNvCxnSpPr/>
            <p:nvPr/>
          </p:nvCxnSpPr>
          <p:spPr>
            <a:xfrm>
              <a:off x="4191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4" name="Shape 24"/>
            <p:cNvCxnSpPr/>
            <p:nvPr/>
          </p:nvCxnSpPr>
          <p:spPr>
            <a:xfrm>
              <a:off x="4953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5" name="Shape 25"/>
            <p:cNvCxnSpPr/>
            <p:nvPr/>
          </p:nvCxnSpPr>
          <p:spPr>
            <a:xfrm>
              <a:off x="5715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" name="Shape 26"/>
            <p:cNvCxnSpPr/>
            <p:nvPr/>
          </p:nvCxnSpPr>
          <p:spPr>
            <a:xfrm>
              <a:off x="6477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" name="Shape 27"/>
            <p:cNvCxnSpPr/>
            <p:nvPr/>
          </p:nvCxnSpPr>
          <p:spPr>
            <a:xfrm>
              <a:off x="7239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8" name="Shape 28"/>
            <p:cNvCxnSpPr/>
            <p:nvPr/>
          </p:nvCxnSpPr>
          <p:spPr>
            <a:xfrm>
              <a:off x="8001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8763000" y="-18750"/>
              <a:ext cx="0" cy="5180999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lg" w="lg" type="none"/>
              <a:tailEnd len="lg" w="lg" type="none"/>
            </a:ln>
          </p:spPr>
        </p:cxnSp>
      </p:grpSp>
      <p:sp>
        <p:nvSpPr>
          <p:cNvPr id="30" name="Shape 3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075850" y="1540175"/>
            <a:ext cx="6996600" cy="192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28324A"/>
              </a:buClr>
              <a:buSzPct val="100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28324A"/>
              </a:buClr>
              <a:buSzPct val="1000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slidescarnival.com/help-use-presentation-template" TargetMode="External"/><Relationship Id="rId4" Type="http://schemas.openxmlformats.org/officeDocument/2006/relationships/hyperlink" Target="http://creativecommons.org/licenses/by/4.0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hamp.herokuapp.com/" TargetMode="External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hyperlink" Target="https://github.com/SPL-201710/SHAMP/wiki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SPL-201710/SHAMP/wiki/" TargetMode="External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unsplash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974" y="3029924"/>
            <a:ext cx="2343564" cy="19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1357500" y="528862"/>
            <a:ext cx="63006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SH</a:t>
            </a:r>
            <a:r>
              <a:rPr lang="en" sz="12000">
                <a:solidFill>
                  <a:srgbClr val="00FF00"/>
                </a:solidFill>
                <a:latin typeface="Roboto Slab"/>
                <a:ea typeface="Roboto Slab"/>
                <a:cs typeface="Roboto Slab"/>
                <a:sym typeface="Roboto Slab"/>
              </a:rPr>
              <a:t>A</a:t>
            </a:r>
            <a:r>
              <a:rPr lang="en" sz="12000">
                <a:solidFill>
                  <a:srgbClr val="00FFFF"/>
                </a:solidFill>
                <a:latin typeface="Roboto Slab"/>
                <a:ea typeface="Roboto Slab"/>
                <a:cs typeface="Roboto Slab"/>
                <a:sym typeface="Roboto Slab"/>
              </a:rPr>
              <a:t>MP</a:t>
            </a:r>
          </a:p>
        </p:txBody>
      </p:sp>
      <p:pic>
        <p:nvPicPr>
          <p:cNvPr descr="shirt-146168_640.png" id="461" name="Shape 461"/>
          <p:cNvPicPr preferRelativeResize="0"/>
          <p:nvPr/>
        </p:nvPicPr>
        <p:blipFill rotWithShape="1">
          <a:blip r:embed="rId4">
            <a:alphaModFix/>
          </a:blip>
          <a:srcRect b="11665" l="0" r="55527" t="14691"/>
          <a:stretch/>
        </p:blipFill>
        <p:spPr>
          <a:xfrm>
            <a:off x="3017250" y="-12"/>
            <a:ext cx="2711000" cy="22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578125" y="458025"/>
            <a:ext cx="81780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SHAMP (canvas)</a:t>
            </a:r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1935900" y="1291125"/>
            <a:ext cx="5475300" cy="344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Propuestas de valor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Estampado Personalizado.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Construcción de diseños personalizados.</a:t>
            </a:r>
          </a:p>
        </p:txBody>
      </p:sp>
      <p:pic>
        <p:nvPicPr>
          <p:cNvPr descr="tus-ideas.jpg"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74" y="2730774"/>
            <a:ext cx="1602324" cy="1871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puesta.gif"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850" y="2747335"/>
            <a:ext cx="1602324" cy="183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EAD3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578125" y="458025"/>
            <a:ext cx="81780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SHAMP (canvas)</a:t>
            </a:r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358275" y="1464475"/>
            <a:ext cx="3879000" cy="68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Propuestas de valor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797775" y="1464462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Imagen con filtros. 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filtros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Brindar mayor diversidad al momento de escoger un diseño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174" y="1830224"/>
            <a:ext cx="4536949" cy="226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Arquitectura</a:t>
            </a:r>
          </a:p>
        </p:txBody>
      </p:sp>
      <p:sp>
        <p:nvSpPr>
          <p:cNvPr id="551" name="Shape 551"/>
          <p:cNvSpPr txBox="1"/>
          <p:nvPr>
            <p:ph idx="1" type="subTitle"/>
          </p:nvPr>
        </p:nvSpPr>
        <p:spPr>
          <a:xfrm>
            <a:off x="2309440" y="4059250"/>
            <a:ext cx="5214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 vista de capas muestra </a:t>
            </a:r>
            <a:r>
              <a:rPr lang="en"/>
              <a:t>cómo</a:t>
            </a:r>
            <a:r>
              <a:rPr lang="en"/>
              <a:t> fue el diseño del proyecto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1575825" y="418275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iOS</a:t>
            </a:r>
          </a:p>
        </p:txBody>
      </p:sp>
      <p:sp>
        <p:nvSpPr>
          <p:cNvPr id="558" name="Shape 558"/>
          <p:cNvSpPr/>
          <p:nvPr/>
        </p:nvSpPr>
        <p:spPr>
          <a:xfrm>
            <a:off x="4575850" y="418275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Web</a:t>
            </a:r>
          </a:p>
        </p:txBody>
      </p:sp>
      <p:sp>
        <p:nvSpPr>
          <p:cNvPr id="559" name="Shape 559"/>
          <p:cNvSpPr/>
          <p:nvPr/>
        </p:nvSpPr>
        <p:spPr>
          <a:xfrm>
            <a:off x="1533575" y="1755325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Lógica del negocio</a:t>
            </a:r>
          </a:p>
        </p:txBody>
      </p:sp>
      <p:sp>
        <p:nvSpPr>
          <p:cNvPr id="560" name="Shape 560"/>
          <p:cNvSpPr/>
          <p:nvPr/>
        </p:nvSpPr>
        <p:spPr>
          <a:xfrm>
            <a:off x="1533575" y="3092375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Base de datos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/>
        </p:nvSpPr>
        <p:spPr>
          <a:xfrm>
            <a:off x="1588400" y="330025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iOS</a:t>
            </a:r>
          </a:p>
        </p:txBody>
      </p:sp>
      <p:sp>
        <p:nvSpPr>
          <p:cNvPr id="566" name="Shape 566"/>
          <p:cNvSpPr/>
          <p:nvPr/>
        </p:nvSpPr>
        <p:spPr>
          <a:xfrm>
            <a:off x="4588425" y="330025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Web</a:t>
            </a:r>
          </a:p>
        </p:txBody>
      </p:sp>
      <p:sp>
        <p:nvSpPr>
          <p:cNvPr id="567" name="Shape 567"/>
          <p:cNvSpPr/>
          <p:nvPr/>
        </p:nvSpPr>
        <p:spPr>
          <a:xfrm>
            <a:off x="1546150" y="1667075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Lógica del negocio</a:t>
            </a:r>
          </a:p>
        </p:txBody>
      </p:sp>
      <p:sp>
        <p:nvSpPr>
          <p:cNvPr id="568" name="Shape 568"/>
          <p:cNvSpPr/>
          <p:nvPr/>
        </p:nvSpPr>
        <p:spPr>
          <a:xfrm>
            <a:off x="1546150" y="3004125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Base de datos</a:t>
            </a:r>
          </a:p>
        </p:txBody>
      </p:sp>
      <p:sp>
        <p:nvSpPr>
          <p:cNvPr id="569" name="Shape 569"/>
          <p:cNvSpPr/>
          <p:nvPr/>
        </p:nvSpPr>
        <p:spPr>
          <a:xfrm>
            <a:off x="2434925" y="1667075"/>
            <a:ext cx="4190100" cy="2565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Swift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Apk instalada en dispositivo se conecta por internet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/>
        </p:nvSpPr>
        <p:spPr>
          <a:xfrm>
            <a:off x="1575800" y="292200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iOS</a:t>
            </a:r>
          </a:p>
        </p:txBody>
      </p:sp>
      <p:sp>
        <p:nvSpPr>
          <p:cNvPr id="575" name="Shape 575"/>
          <p:cNvSpPr/>
          <p:nvPr/>
        </p:nvSpPr>
        <p:spPr>
          <a:xfrm>
            <a:off x="4575825" y="292200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Web</a:t>
            </a:r>
          </a:p>
        </p:txBody>
      </p:sp>
      <p:sp>
        <p:nvSpPr>
          <p:cNvPr id="576" name="Shape 576"/>
          <p:cNvSpPr/>
          <p:nvPr/>
        </p:nvSpPr>
        <p:spPr>
          <a:xfrm>
            <a:off x="1533550" y="1629250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Lógica del negocio</a:t>
            </a:r>
          </a:p>
        </p:txBody>
      </p:sp>
      <p:sp>
        <p:nvSpPr>
          <p:cNvPr id="577" name="Shape 577"/>
          <p:cNvSpPr/>
          <p:nvPr/>
        </p:nvSpPr>
        <p:spPr>
          <a:xfrm>
            <a:off x="1533550" y="2966300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Base de datos</a:t>
            </a:r>
          </a:p>
        </p:txBody>
      </p:sp>
      <p:sp>
        <p:nvSpPr>
          <p:cNvPr id="578" name="Shape 578"/>
          <p:cNvSpPr/>
          <p:nvPr/>
        </p:nvSpPr>
        <p:spPr>
          <a:xfrm>
            <a:off x="2334425" y="1629250"/>
            <a:ext cx="4473900" cy="260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HTML y CSS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Play framework en java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Desplegado en Heroku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1550575" y="304800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iOS</a:t>
            </a:r>
          </a:p>
        </p:txBody>
      </p:sp>
      <p:sp>
        <p:nvSpPr>
          <p:cNvPr id="584" name="Shape 584"/>
          <p:cNvSpPr/>
          <p:nvPr/>
        </p:nvSpPr>
        <p:spPr>
          <a:xfrm>
            <a:off x="4550600" y="304800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Web</a:t>
            </a:r>
          </a:p>
        </p:txBody>
      </p:sp>
      <p:sp>
        <p:nvSpPr>
          <p:cNvPr id="585" name="Shape 585"/>
          <p:cNvSpPr/>
          <p:nvPr/>
        </p:nvSpPr>
        <p:spPr>
          <a:xfrm>
            <a:off x="1508325" y="1641850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Lógica del negocio</a:t>
            </a:r>
          </a:p>
        </p:txBody>
      </p:sp>
      <p:sp>
        <p:nvSpPr>
          <p:cNvPr id="586" name="Shape 586"/>
          <p:cNvSpPr/>
          <p:nvPr/>
        </p:nvSpPr>
        <p:spPr>
          <a:xfrm>
            <a:off x="1508325" y="2978900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Base de datos</a:t>
            </a:r>
          </a:p>
        </p:txBody>
      </p:sp>
      <p:sp>
        <p:nvSpPr>
          <p:cNvPr id="587" name="Shape 587"/>
          <p:cNvSpPr/>
          <p:nvPr/>
        </p:nvSpPr>
        <p:spPr>
          <a:xfrm>
            <a:off x="2112975" y="304800"/>
            <a:ext cx="4716300" cy="122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Play framework en java</a:t>
            </a:r>
          </a:p>
        </p:txBody>
      </p:sp>
      <p:sp>
        <p:nvSpPr>
          <p:cNvPr id="588" name="Shape 588"/>
          <p:cNvSpPr/>
          <p:nvPr/>
        </p:nvSpPr>
        <p:spPr>
          <a:xfrm>
            <a:off x="2112975" y="2978900"/>
            <a:ext cx="4716300" cy="122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Servidor de aplicaciones en Heroku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1588425" y="330025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iOS</a:t>
            </a:r>
          </a:p>
        </p:txBody>
      </p:sp>
      <p:sp>
        <p:nvSpPr>
          <p:cNvPr id="594" name="Shape 594"/>
          <p:cNvSpPr/>
          <p:nvPr/>
        </p:nvSpPr>
        <p:spPr>
          <a:xfrm>
            <a:off x="4588450" y="330025"/>
            <a:ext cx="2883300" cy="1227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Web</a:t>
            </a:r>
          </a:p>
        </p:txBody>
      </p:sp>
      <p:sp>
        <p:nvSpPr>
          <p:cNvPr id="595" name="Shape 595"/>
          <p:cNvSpPr/>
          <p:nvPr/>
        </p:nvSpPr>
        <p:spPr>
          <a:xfrm>
            <a:off x="1546175" y="1667075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Lógica del negocio</a:t>
            </a:r>
          </a:p>
        </p:txBody>
      </p:sp>
      <p:sp>
        <p:nvSpPr>
          <p:cNvPr id="596" name="Shape 596"/>
          <p:cNvSpPr/>
          <p:nvPr/>
        </p:nvSpPr>
        <p:spPr>
          <a:xfrm>
            <a:off x="1546175" y="3004125"/>
            <a:ext cx="5925600" cy="122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Trebuchet MS"/>
                <a:ea typeface="Trebuchet MS"/>
                <a:cs typeface="Trebuchet MS"/>
                <a:sym typeface="Trebuchet MS"/>
              </a:rPr>
              <a:t>Base de datos</a:t>
            </a:r>
          </a:p>
        </p:txBody>
      </p:sp>
      <p:sp>
        <p:nvSpPr>
          <p:cNvPr id="597" name="Shape 597"/>
          <p:cNvSpPr/>
          <p:nvPr/>
        </p:nvSpPr>
        <p:spPr>
          <a:xfrm>
            <a:off x="2526175" y="330025"/>
            <a:ext cx="3716400" cy="2565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MySQL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Desplegado en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Amazon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4294967295" type="ctrTitle"/>
          </p:nvPr>
        </p:nvSpPr>
        <p:spPr>
          <a:xfrm>
            <a:off x="839075" y="-158900"/>
            <a:ext cx="3232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Derivador</a:t>
            </a:r>
          </a:p>
        </p:txBody>
      </p:sp>
      <p:sp>
        <p:nvSpPr>
          <p:cNvPr id="603" name="Shape 603"/>
          <p:cNvSpPr txBox="1"/>
          <p:nvPr>
            <p:ph idx="4294967295" type="subTitle"/>
          </p:nvPr>
        </p:nvSpPr>
        <p:spPr>
          <a:xfrm>
            <a:off x="839165" y="869200"/>
            <a:ext cx="5214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¿Cómo se desarrollo?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84375" y="106300"/>
            <a:ext cx="10125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0">
                <a:solidFill>
                  <a:srgbClr val="AFF000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Estructura</a:t>
            </a:r>
          </a:p>
        </p:txBody>
      </p:sp>
      <p:sp>
        <p:nvSpPr>
          <p:cNvPr id="610" name="Shape 610"/>
          <p:cNvSpPr txBox="1"/>
          <p:nvPr>
            <p:ph idx="1" type="subTitle"/>
          </p:nvPr>
        </p:nvSpPr>
        <p:spPr>
          <a:xfrm>
            <a:off x="2309440" y="4059250"/>
            <a:ext cx="5214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está organizado?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74929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x="3447100" y="1557975"/>
            <a:ext cx="1981200" cy="88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8BB00"/>
                </a:solidFill>
              </a:rPr>
              <a:t>Nicolas Ordoñez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8BB00"/>
                </a:solidFill>
              </a:rPr>
              <a:t>Lider de arquitectura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075" y="150725"/>
            <a:ext cx="1407249" cy="1407249"/>
          </a:xfrm>
          <a:prstGeom prst="rect">
            <a:avLst/>
          </a:prstGeom>
          <a:noFill/>
          <a:ln cap="flat" cmpd="sng" w="28575">
            <a:solidFill>
              <a:srgbClr val="3468B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518" y="150724"/>
            <a:ext cx="1175055" cy="1407250"/>
          </a:xfrm>
          <a:prstGeom prst="rect">
            <a:avLst/>
          </a:prstGeom>
          <a:noFill/>
          <a:ln cap="flat" cmpd="sng" w="28575">
            <a:solidFill>
              <a:srgbClr val="3468B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69" name="Shape 469"/>
          <p:cNvSpPr txBox="1"/>
          <p:nvPr>
            <p:ph idx="1" type="body"/>
          </p:nvPr>
        </p:nvSpPr>
        <p:spPr>
          <a:xfrm>
            <a:off x="6133075" y="1557975"/>
            <a:ext cx="1981200" cy="88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00ACC3"/>
                </a:solidFill>
              </a:rPr>
              <a:t>David Gomez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00ACC3"/>
                </a:solidFill>
              </a:rPr>
              <a:t>Lider de desarrollo de activos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470" name="Shape 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379" y="2210795"/>
            <a:ext cx="1407249" cy="1407266"/>
          </a:xfrm>
          <a:prstGeom prst="rect">
            <a:avLst/>
          </a:prstGeom>
          <a:noFill/>
          <a:ln cap="flat" cmpd="sng" w="28575">
            <a:solidFill>
              <a:srgbClr val="3468B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1" name="Shape 471"/>
          <p:cNvSpPr txBox="1"/>
          <p:nvPr>
            <p:ph idx="1" type="body"/>
          </p:nvPr>
        </p:nvSpPr>
        <p:spPr>
          <a:xfrm>
            <a:off x="2387400" y="3618050"/>
            <a:ext cx="1981200" cy="88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65BB48"/>
                </a:solidFill>
              </a:rPr>
              <a:t>Sergio Bravo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65BB48"/>
                </a:solidFill>
              </a:rPr>
              <a:t>Lider de desarrollo de productos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6">
            <a:alphaModFix/>
          </a:blip>
          <a:srcRect b="49062" l="25326" r="27077" t="0"/>
          <a:stretch/>
        </p:blipFill>
        <p:spPr>
          <a:xfrm>
            <a:off x="5077002" y="2210800"/>
            <a:ext cx="1314948" cy="1407249"/>
          </a:xfrm>
          <a:prstGeom prst="rect">
            <a:avLst/>
          </a:prstGeom>
          <a:noFill/>
          <a:ln cap="flat" cmpd="sng" w="28575">
            <a:solidFill>
              <a:srgbClr val="3468B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3" name="Shape 473"/>
          <p:cNvSpPr txBox="1"/>
          <p:nvPr>
            <p:ph idx="1" type="body"/>
          </p:nvPr>
        </p:nvSpPr>
        <p:spPr>
          <a:xfrm>
            <a:off x="4743875" y="3618050"/>
            <a:ext cx="1981200" cy="88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ED4A00"/>
                </a:solidFill>
              </a:rPr>
              <a:t>Fredy Novoa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ED4A00"/>
                </a:solidFill>
              </a:rPr>
              <a:t>Líder del proyecto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474" name="Shape 474"/>
          <p:cNvSpPr txBox="1"/>
          <p:nvPr>
            <p:ph type="title"/>
          </p:nvPr>
        </p:nvSpPr>
        <p:spPr>
          <a:xfrm>
            <a:off x="396750" y="435875"/>
            <a:ext cx="2767500" cy="1407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EQUIPO DE TRABAJO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body"/>
          </p:nvPr>
        </p:nvSpPr>
        <p:spPr>
          <a:xfrm>
            <a:off x="4240100" y="532862"/>
            <a:ext cx="3802800" cy="267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9900"/>
                </a:solidFill>
              </a:rPr>
              <a:t>Modelo de variabilidad desarrollado en Feature IDE cómo base</a:t>
            </a:r>
          </a:p>
        </p:txBody>
      </p:sp>
      <p:pic>
        <p:nvPicPr>
          <p:cNvPr id="617" name="Shape 617"/>
          <p:cNvPicPr preferRelativeResize="0"/>
          <p:nvPr/>
        </p:nvPicPr>
        <p:blipFill rotWithShape="1">
          <a:blip r:embed="rId3">
            <a:alphaModFix/>
          </a:blip>
          <a:srcRect b="0" l="0" r="52185" t="0"/>
          <a:stretch/>
        </p:blipFill>
        <p:spPr>
          <a:xfrm>
            <a:off x="1689299" y="148125"/>
            <a:ext cx="2117874" cy="41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75" y="717974"/>
            <a:ext cx="3135725" cy="3214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>
            <p:ph idx="1" type="body"/>
          </p:nvPr>
        </p:nvSpPr>
        <p:spPr>
          <a:xfrm>
            <a:off x="4240100" y="532862"/>
            <a:ext cx="3802800" cy="267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accent5"/>
                </a:solidFill>
              </a:rPr>
              <a:t>Separación de las clases según el tipo de modificación que se necesitaba hacer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758850" y="167275"/>
            <a:ext cx="7626300" cy="71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accent5"/>
                </a:solidFill>
              </a:rPr>
              <a:t>Se representó el feature para organizar la variación de manera más sencilla.</a:t>
            </a:r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37" y="1417837"/>
            <a:ext cx="33432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050" y="1367125"/>
            <a:ext cx="38862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idx="1" type="body"/>
          </p:nvPr>
        </p:nvSpPr>
        <p:spPr>
          <a:xfrm>
            <a:off x="758850" y="167275"/>
            <a:ext cx="7626300" cy="71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accent5"/>
                </a:solidFill>
              </a:rPr>
              <a:t>Se representó el feature para organizar la variación de manera más sencilla.</a:t>
            </a:r>
          </a:p>
        </p:txBody>
      </p:sp>
      <p:sp>
        <p:nvSpPr>
          <p:cNvPr id="636" name="Shape 636"/>
          <p:cNvSpPr/>
          <p:nvPr/>
        </p:nvSpPr>
        <p:spPr>
          <a:xfrm>
            <a:off x="516875" y="1107650"/>
            <a:ext cx="2019600" cy="151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Lectura del modelo</a:t>
            </a:r>
          </a:p>
        </p:txBody>
      </p:sp>
      <p:sp>
        <p:nvSpPr>
          <p:cNvPr id="637" name="Shape 637"/>
          <p:cNvSpPr/>
          <p:nvPr/>
        </p:nvSpPr>
        <p:spPr>
          <a:xfrm>
            <a:off x="2536475" y="1202950"/>
            <a:ext cx="2194500" cy="151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Creación de la estructura</a:t>
            </a:r>
          </a:p>
        </p:txBody>
      </p:sp>
      <p:sp>
        <p:nvSpPr>
          <p:cNvPr id="638" name="Shape 638"/>
          <p:cNvSpPr/>
          <p:nvPr/>
        </p:nvSpPr>
        <p:spPr>
          <a:xfrm>
            <a:off x="4730975" y="1202950"/>
            <a:ext cx="2194500" cy="151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Configuración del proyecto</a:t>
            </a:r>
          </a:p>
        </p:txBody>
      </p:sp>
      <p:sp>
        <p:nvSpPr>
          <p:cNvPr id="639" name="Shape 639"/>
          <p:cNvSpPr/>
          <p:nvPr/>
        </p:nvSpPr>
        <p:spPr>
          <a:xfrm>
            <a:off x="6925475" y="1268800"/>
            <a:ext cx="1500300" cy="138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Producto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3">
            <a:alphaModFix/>
          </a:blip>
          <a:srcRect b="47000" l="0" r="0" t="0"/>
          <a:stretch/>
        </p:blipFill>
        <p:spPr>
          <a:xfrm>
            <a:off x="1971675" y="2915649"/>
            <a:ext cx="5200650" cy="11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¿Qué se tuvo en cuenta?</a:t>
            </a:r>
          </a:p>
        </p:txBody>
      </p:sp>
      <p:sp>
        <p:nvSpPr>
          <p:cNvPr id="646" name="Shape 646"/>
          <p:cNvSpPr txBox="1"/>
          <p:nvPr>
            <p:ph idx="1" type="subTitle"/>
          </p:nvPr>
        </p:nvSpPr>
        <p:spPr>
          <a:xfrm>
            <a:off x="2309440" y="4059250"/>
            <a:ext cx="5214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¿Cómo se desarrollo?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74929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b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1853175" y="3302925"/>
            <a:ext cx="7160100" cy="79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666666"/>
                </a:solidFill>
              </a:rPr>
              <a:t>¿Que lugares se debian modificar?</a:t>
            </a:r>
          </a:p>
        </p:txBody>
      </p:sp>
      <p:pic>
        <p:nvPicPr>
          <p:cNvPr id="653" name="Shape 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977" y="990427"/>
            <a:ext cx="5420800" cy="19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Shape 654"/>
          <p:cNvSpPr txBox="1"/>
          <p:nvPr>
            <p:ph idx="1" type="body"/>
          </p:nvPr>
        </p:nvSpPr>
        <p:spPr>
          <a:xfrm>
            <a:off x="895325" y="139800"/>
            <a:ext cx="7160100" cy="79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666666"/>
                </a:solidFill>
              </a:rPr>
              <a:t>build.sbt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0E0E3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2017050" y="3454200"/>
            <a:ext cx="5496000" cy="79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</a:rPr>
              <a:t>¿Que debía estar y que no?</a:t>
            </a:r>
          </a:p>
        </p:txBody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1210500" y="462075"/>
            <a:ext cx="1953900" cy="79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434343"/>
                </a:solidFill>
              </a:rPr>
              <a:t>Routes 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99" y="1269149"/>
            <a:ext cx="3873751" cy="1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Shape 6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100" y="1350674"/>
            <a:ext cx="4126199" cy="17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 txBox="1"/>
          <p:nvPr/>
        </p:nvSpPr>
        <p:spPr>
          <a:xfrm>
            <a:off x="5269575" y="367275"/>
            <a:ext cx="21048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600"/>
              </a:spcBef>
              <a:buNone/>
            </a:pPr>
            <a:r>
              <a:rPr b="1"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b="1"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iews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EAD3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1260650" y="3436950"/>
            <a:ext cx="7160100" cy="79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</a:rPr>
              <a:t>¿Donde se iban a realizar los cambios?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756400" y="126075"/>
            <a:ext cx="36810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.conf</a:t>
            </a:r>
          </a:p>
        </p:txBody>
      </p:sp>
      <p:pic>
        <p:nvPicPr>
          <p:cNvPr id="670" name="Shape 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812" y="1084262"/>
            <a:ext cx="51149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F7F7F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idx="4294967295" type="ctrTitle"/>
          </p:nvPr>
        </p:nvSpPr>
        <p:spPr>
          <a:xfrm>
            <a:off x="685800" y="2345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000"/>
              <a:t>Derivación</a:t>
            </a:r>
          </a:p>
        </p:txBody>
      </p:sp>
      <p:sp>
        <p:nvSpPr>
          <p:cNvPr id="676" name="Shape 676"/>
          <p:cNvSpPr txBox="1"/>
          <p:nvPr>
            <p:ph idx="4294967295" type="subTitle"/>
          </p:nvPr>
        </p:nvSpPr>
        <p:spPr>
          <a:xfrm>
            <a:off x="2169650" y="3182950"/>
            <a:ext cx="48048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¿En que forma se implemento?</a:t>
            </a:r>
          </a:p>
        </p:txBody>
      </p:sp>
      <p:grpSp>
        <p:nvGrpSpPr>
          <p:cNvPr id="677" name="Shape 677"/>
          <p:cNvGrpSpPr/>
          <p:nvPr/>
        </p:nvGrpSpPr>
        <p:grpSpPr>
          <a:xfrm>
            <a:off x="4146169" y="640687"/>
            <a:ext cx="1166507" cy="1166538"/>
            <a:chOff x="6654650" y="3665275"/>
            <a:chExt cx="409100" cy="409125"/>
          </a:xfrm>
        </p:grpSpPr>
        <p:sp>
          <p:nvSpPr>
            <p:cNvPr id="678" name="Shape 678"/>
            <p:cNvSpPr/>
            <p:nvPr/>
          </p:nvSpPr>
          <p:spPr>
            <a:xfrm>
              <a:off x="6808525" y="3819150"/>
              <a:ext cx="211875" cy="211900"/>
            </a:xfrm>
            <a:custGeom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654650" y="3665275"/>
              <a:ext cx="409100" cy="409125"/>
            </a:xfrm>
            <a:custGeom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Shape 680"/>
          <p:cNvGrpSpPr/>
          <p:nvPr/>
        </p:nvGrpSpPr>
        <p:grpSpPr>
          <a:xfrm rot="1940693">
            <a:off x="3340903" y="1116018"/>
            <a:ext cx="587625" cy="587659"/>
            <a:chOff x="570875" y="4322250"/>
            <a:chExt cx="443300" cy="443325"/>
          </a:xfrm>
        </p:grpSpPr>
        <p:sp>
          <p:nvSpPr>
            <p:cNvPr id="681" name="Shape 681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85" name="Shape 685"/>
          <p:cNvSpPr/>
          <p:nvPr/>
        </p:nvSpPr>
        <p:spPr>
          <a:xfrm>
            <a:off x="3829676" y="640707"/>
            <a:ext cx="316509" cy="302214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 rot="1793658">
            <a:off x="5318500" y="1302383"/>
            <a:ext cx="225077" cy="214929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accent4"/>
                </a:solidFill>
              </a:rPr>
              <a:t>Constante sobre variable</a:t>
            </a:r>
          </a:p>
        </p:txBody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Calificación de estampas - front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AutoNum type="arabicPeriod"/>
            </a:pPr>
            <a:r>
              <a:rPr lang="en" sz="2400">
                <a:solidFill>
                  <a:srgbClr val="434343"/>
                </a:solidFill>
              </a:rPr>
              <a:t>Filtros pesonalizados - front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AutoNum type="arabicPeriod"/>
            </a:pPr>
            <a:r>
              <a:rPr lang="en" sz="2400">
                <a:solidFill>
                  <a:srgbClr val="434343"/>
                </a:solidFill>
              </a:rPr>
              <a:t>Login</a:t>
            </a:r>
            <a:r>
              <a:rPr lang="en" sz="2400">
                <a:solidFill>
                  <a:srgbClr val="434343"/>
                </a:solidFill>
              </a:rPr>
              <a:t> Redes sociales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AutoNum type="arabicPeriod"/>
            </a:pPr>
            <a:r>
              <a:rPr lang="en" sz="2400">
                <a:solidFill>
                  <a:srgbClr val="434343"/>
                </a:solidFill>
              </a:rPr>
              <a:t>Compartir por redes sociales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1047750" y="100725"/>
            <a:ext cx="6996600" cy="945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Contenido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1047750" y="968550"/>
            <a:ext cx="6415500" cy="3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rabi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Una vista atrás</a:t>
            </a:r>
          </a:p>
          <a:p>
            <a:pPr indent="-342900" lvl="1" marL="9144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lphaL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Nuestro producto final</a:t>
            </a:r>
          </a:p>
          <a:p>
            <a:pPr indent="-342900" lvl="1" marL="9144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lphaL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Propuestas de valor</a:t>
            </a:r>
          </a:p>
          <a:p>
            <a:pPr indent="-342900" lvl="1" marL="9144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lphaL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Vista de capas</a:t>
            </a:r>
          </a:p>
          <a:p>
            <a:pPr indent="-342900" lvl="0" marL="4572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rabi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Derivador</a:t>
            </a:r>
          </a:p>
          <a:p>
            <a:pPr indent="-342900" lvl="1" marL="9144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lphaL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Estructura</a:t>
            </a:r>
          </a:p>
          <a:p>
            <a:pPr indent="-342900" lvl="1" marL="9144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lphaL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¿Qué se tuvo en cuenta?</a:t>
            </a:r>
          </a:p>
          <a:p>
            <a:pPr indent="-342900" lvl="0" marL="4572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rabi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Formas de implementar la derivación</a:t>
            </a:r>
          </a:p>
          <a:p>
            <a:pPr indent="-342900" lvl="0" marL="4572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rabi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Presentación página web + móvil</a:t>
            </a:r>
          </a:p>
          <a:p>
            <a:pPr indent="-342900" lvl="0" marL="4572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rabi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Estrella de mar</a:t>
            </a:r>
          </a:p>
          <a:p>
            <a:pPr indent="-342900" lvl="1" marL="914400" rtl="0">
              <a:spcBef>
                <a:spcPts val="600"/>
              </a:spcBef>
              <a:buClr>
                <a:srgbClr val="8BC34A"/>
              </a:buClr>
              <a:buSzPct val="100000"/>
              <a:buFont typeface="Source Sans Pro"/>
              <a:buAutoNum type="alphaLcPeriod"/>
            </a:pPr>
            <a:r>
              <a:rPr b="1" lang="en" sz="18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Comparación antes VS resultados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0" y="-151275"/>
            <a:ext cx="9144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info on how to use this template at </a:t>
            </a:r>
            <a:r>
              <a:rPr b="1" lang="en" sz="600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www.slidescarnival.com/help-use-presentation-template</a:t>
            </a:r>
            <a:r>
              <a:rPr b="1" lang="en" sz="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template is free to use under </a:t>
            </a:r>
            <a:r>
              <a:rPr lang="en" sz="600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Creative Commons Attribution license</a:t>
            </a:r>
            <a:r>
              <a:rPr lang="en" sz="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n" sz="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can keep the Credits slide or mention SlidesCarnival and other resources used in a slide footer</a:t>
            </a:r>
            <a:r>
              <a:rPr lang="en" sz="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accent5"/>
                </a:solidFill>
              </a:rPr>
              <a:t>Patrones</a:t>
            </a:r>
            <a:r>
              <a:rPr lang="en" sz="3600">
                <a:solidFill>
                  <a:schemeClr val="accent5"/>
                </a:solidFill>
              </a:rPr>
              <a:t> de software empleados</a:t>
            </a:r>
          </a:p>
        </p:txBody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1075850" y="1540175"/>
            <a:ext cx="6996600" cy="260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Patron decorador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Se utilizó para  realizar la derivación de los calificaciones y filtros por cada estampa.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Patron Builder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Se </a:t>
            </a:r>
            <a:r>
              <a:rPr lang="en" sz="2400"/>
              <a:t>utilizó</a:t>
            </a:r>
            <a:r>
              <a:rPr lang="en" sz="2400"/>
              <a:t> para realizar la </a:t>
            </a:r>
            <a:r>
              <a:rPr lang="en" sz="2400"/>
              <a:t>derivación</a:t>
            </a:r>
            <a:r>
              <a:rPr lang="en" sz="2400"/>
              <a:t> del texto y color que es incluido en una </a:t>
            </a:r>
            <a:r>
              <a:rPr lang="en" sz="2400"/>
              <a:t>orden de</a:t>
            </a:r>
            <a:r>
              <a:rPr lang="en" sz="2400"/>
              <a:t> compra.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ED4A00"/>
                </a:solidFill>
              </a:rPr>
              <a:t>Variabilidad en servicios REST</a:t>
            </a:r>
          </a:p>
        </p:txBody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1006350" y="1227950"/>
            <a:ext cx="6996600" cy="308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</a:rPr>
              <a:t>Se </a:t>
            </a:r>
            <a:r>
              <a:rPr lang="en" sz="2400">
                <a:solidFill>
                  <a:srgbClr val="666666"/>
                </a:solidFill>
              </a:rPr>
              <a:t>utilizó</a:t>
            </a:r>
            <a:r>
              <a:rPr lang="en" sz="2400">
                <a:solidFill>
                  <a:srgbClr val="666666"/>
                </a:solidFill>
              </a:rPr>
              <a:t> </a:t>
            </a:r>
            <a:r>
              <a:rPr lang="en" sz="2400">
                <a:solidFill>
                  <a:srgbClr val="666666"/>
                </a:solidFill>
              </a:rPr>
              <a:t>derivación</a:t>
            </a:r>
            <a:r>
              <a:rPr lang="en" sz="2400">
                <a:solidFill>
                  <a:srgbClr val="666666"/>
                </a:solidFill>
              </a:rPr>
              <a:t> sobre los REST en las </a:t>
            </a:r>
            <a:r>
              <a:rPr lang="en" sz="2400">
                <a:solidFill>
                  <a:srgbClr val="666666"/>
                </a:solidFill>
              </a:rPr>
              <a:t>características</a:t>
            </a:r>
            <a:r>
              <a:rPr lang="en" sz="2400">
                <a:solidFill>
                  <a:srgbClr val="666666"/>
                </a:solidFill>
              </a:rPr>
              <a:t> de: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AutoNum type="arabicPeriod"/>
            </a:pPr>
            <a:r>
              <a:rPr lang="en" sz="2400">
                <a:solidFill>
                  <a:srgbClr val="666666"/>
                </a:solidFill>
              </a:rPr>
              <a:t>Cambio de contraseña.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AutoNum type="arabicPeriod"/>
            </a:pPr>
            <a:r>
              <a:rPr lang="en" sz="2400">
                <a:solidFill>
                  <a:srgbClr val="666666"/>
                </a:solidFill>
              </a:rPr>
              <a:t>Calificación de </a:t>
            </a:r>
            <a:r>
              <a:rPr lang="en" sz="2400">
                <a:solidFill>
                  <a:srgbClr val="666666"/>
                </a:solidFill>
              </a:rPr>
              <a:t>estampas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AutoNum type="arabicPeriod"/>
            </a:pPr>
            <a:r>
              <a:rPr lang="en" sz="2400">
                <a:solidFill>
                  <a:srgbClr val="666666"/>
                </a:solidFill>
              </a:rPr>
              <a:t>Mensajes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AutoNum type="arabicPeriod"/>
            </a:pPr>
            <a:r>
              <a:rPr lang="en" sz="2400">
                <a:solidFill>
                  <a:srgbClr val="666666"/>
                </a:solidFill>
              </a:rPr>
              <a:t>Estampa privada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idx="1" type="body"/>
          </p:nvPr>
        </p:nvSpPr>
        <p:spPr>
          <a:xfrm>
            <a:off x="1047750" y="1349925"/>
            <a:ext cx="6996600" cy="262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Por manejo de dependencias se </a:t>
            </a:r>
            <a:r>
              <a:rPr lang="en"/>
              <a:t>dejó</a:t>
            </a:r>
            <a:r>
              <a:rPr lang="en"/>
              <a:t> asociado el archivo build.sbt en donde se decide si se </a:t>
            </a:r>
            <a:r>
              <a:rPr lang="en"/>
              <a:t>desea</a:t>
            </a:r>
            <a:r>
              <a:rPr lang="en"/>
              <a:t> incluir las </a:t>
            </a:r>
            <a:r>
              <a:rPr lang="en"/>
              <a:t>características</a:t>
            </a:r>
            <a:r>
              <a:rPr lang="en"/>
              <a:t> de 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Reportes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Mensajes.</a:t>
            </a:r>
          </a:p>
        </p:txBody>
      </p:sp>
      <p:sp>
        <p:nvSpPr>
          <p:cNvPr id="710" name="Shape 71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accent4"/>
                </a:solidFill>
              </a:rPr>
              <a:t>Dependencias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4294967295" type="title"/>
          </p:nvPr>
        </p:nvSpPr>
        <p:spPr>
          <a:xfrm>
            <a:off x="1399375" y="3419775"/>
            <a:ext cx="5841000" cy="138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28324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3F3F3"/>
                </a:solidFill>
              </a:rPr>
              <a:t>Presentación en vivo</a:t>
            </a:r>
          </a:p>
        </p:txBody>
      </p:sp>
      <p:sp>
        <p:nvSpPr>
          <p:cNvPr id="716" name="Shape 716"/>
          <p:cNvSpPr txBox="1"/>
          <p:nvPr>
            <p:ph idx="4294967295" type="title"/>
          </p:nvPr>
        </p:nvSpPr>
        <p:spPr>
          <a:xfrm>
            <a:off x="354200" y="3559550"/>
            <a:ext cx="1120800" cy="138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rgbClr val="28324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Conclusiones</a:t>
            </a:r>
          </a:p>
        </p:txBody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706725" y="1391925"/>
            <a:ext cx="7587900" cy="269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 algn="just">
              <a:spcBef>
                <a:spcPts val="0"/>
              </a:spcBef>
            </a:pPr>
            <a:r>
              <a:rPr lang="en"/>
              <a:t>Las diferentes </a:t>
            </a:r>
            <a:r>
              <a:rPr lang="en"/>
              <a:t>técnicas</a:t>
            </a:r>
            <a:r>
              <a:rPr lang="en"/>
              <a:t> de </a:t>
            </a:r>
            <a:r>
              <a:rPr lang="en"/>
              <a:t>variabilidad</a:t>
            </a:r>
            <a:r>
              <a:rPr lang="en"/>
              <a:t> permiten proyectar en tiempo de </a:t>
            </a:r>
            <a:r>
              <a:rPr lang="en"/>
              <a:t>análisis</a:t>
            </a:r>
            <a:r>
              <a:rPr lang="en"/>
              <a:t>, diseño y desarrollo los posibles escenarios que la aplicaciones </a:t>
            </a:r>
            <a:r>
              <a:rPr lang="en"/>
              <a:t>pueden</a:t>
            </a:r>
            <a:r>
              <a:rPr lang="en"/>
              <a:t> </a:t>
            </a:r>
            <a:r>
              <a:rPr lang="en"/>
              <a:t>tomar</a:t>
            </a:r>
            <a:r>
              <a:rPr lang="en"/>
              <a:t>, </a:t>
            </a:r>
            <a:r>
              <a:rPr lang="en"/>
              <a:t>lo que</a:t>
            </a:r>
            <a:r>
              <a:rPr lang="en"/>
              <a:t> permite tener una </a:t>
            </a:r>
            <a:r>
              <a:rPr lang="en"/>
              <a:t>proyección</a:t>
            </a:r>
            <a:r>
              <a:rPr lang="en"/>
              <a:t> </a:t>
            </a:r>
            <a:r>
              <a:rPr lang="en"/>
              <a:t>más</a:t>
            </a:r>
            <a:r>
              <a:rPr lang="en"/>
              <a:t> amplia del alcance de cada componente desarrollado.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SHAMP</a:t>
            </a:r>
          </a:p>
        </p:txBody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5093100" y="1787200"/>
            <a:ext cx="3240000" cy="192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8BC34A"/>
                </a:solidFill>
              </a:rPr>
              <a:t>Desplegado en Heroku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https://shamp.herokuapp.com/</a:t>
            </a:r>
            <a:r>
              <a:rPr b="1" lang="en" sz="2400">
                <a:solidFill>
                  <a:srgbClr val="8BC34A"/>
                </a:solidFill>
              </a:rPr>
              <a:t> </a:t>
            </a:r>
          </a:p>
        </p:txBody>
      </p:sp>
      <p:pic>
        <p:nvPicPr>
          <p:cNvPr id="729" name="Shape 7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285" y="1724176"/>
            <a:ext cx="3539700" cy="19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idx="4294967295" type="title"/>
          </p:nvPr>
        </p:nvSpPr>
        <p:spPr>
          <a:xfrm>
            <a:off x="3303000" y="3331525"/>
            <a:ext cx="5840999" cy="138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28324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3F3F3"/>
                </a:solidFill>
              </a:rPr>
              <a:t>Estrella de mar</a:t>
            </a:r>
          </a:p>
        </p:txBody>
      </p:sp>
      <p:sp>
        <p:nvSpPr>
          <p:cNvPr id="735" name="Shape 735"/>
          <p:cNvSpPr txBox="1"/>
          <p:nvPr>
            <p:ph idx="4294967295" type="title"/>
          </p:nvPr>
        </p:nvSpPr>
        <p:spPr>
          <a:xfrm>
            <a:off x="6972650" y="2576250"/>
            <a:ext cx="1120800" cy="138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rgbClr val="28324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CEF6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3054550" y="11685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Mas de …</a:t>
            </a:r>
          </a:p>
        </p:txBody>
      </p:sp>
      <p:graphicFrame>
        <p:nvGraphicFramePr>
          <p:cNvPr id="741" name="Shape 741"/>
          <p:cNvGraphicFramePr/>
          <p:nvPr/>
        </p:nvGraphicFramePr>
        <p:xfrm>
          <a:off x="394722" y="3005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{A7886BBF-C323-4C42-8425-457E380A0933}</a:tableStyleId>
              </a:tblPr>
              <a:tblGrid>
                <a:gridCol w="1817975"/>
              </a:tblGrid>
              <a:tr h="64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cap="none" strike="noStrik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Ítem</a:t>
                      </a:r>
                    </a:p>
                  </a:txBody>
                  <a:tcPr marT="34300" marB="34300" marR="68600" marL="68600" anchor="ctr"/>
                </a:tc>
              </a:tr>
              <a:tr h="64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Planeación</a:t>
                      </a: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 actividades</a:t>
                      </a:r>
                    </a:p>
                  </a:txBody>
                  <a:tcPr marT="34300" marB="34300" marR="68600" marL="68600" anchor="ctr"/>
                </a:tc>
              </a:tr>
              <a:tr h="1138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Compromisos con</a:t>
                      </a: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las fechas y tareas asignadas</a:t>
                      </a:r>
                    </a:p>
                  </a:txBody>
                  <a:tcPr marT="34300" marB="34300" marR="68600" marL="68600" anchor="ctr"/>
                </a:tc>
              </a:tr>
              <a:tr h="64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Utilización de metodologías agiles</a:t>
                      </a:r>
                    </a:p>
                  </a:txBody>
                  <a:tcPr marT="34300" marB="34300" marR="68600" marL="68600" anchor="ctr"/>
                </a:tc>
              </a:tr>
              <a:tr h="64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Mayor transferencia de conocimiento</a:t>
                      </a: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097" y="1038177"/>
            <a:ext cx="6371126" cy="30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Seguir Haciendo …</a:t>
            </a:r>
          </a:p>
        </p:txBody>
      </p:sp>
      <p:graphicFrame>
        <p:nvGraphicFramePr>
          <p:cNvPr id="748" name="Shape 748"/>
          <p:cNvGraphicFramePr/>
          <p:nvPr/>
        </p:nvGraphicFramePr>
        <p:xfrm>
          <a:off x="507997" y="12296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{A7886BBF-C323-4C42-8425-457E380A0933}</a:tableStyleId>
              </a:tblPr>
              <a:tblGrid>
                <a:gridCol w="2990425"/>
              </a:tblGrid>
              <a:tr h="62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Ítem</a:t>
                      </a:r>
                    </a:p>
                  </a:txBody>
                  <a:tcPr marT="34300" marB="34300" marR="68600" marL="68600" anchor="ctr"/>
                </a:tc>
              </a:tr>
              <a:tr h="62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Mantener comunicación fluida</a:t>
                      </a:r>
                    </a:p>
                  </a:txBody>
                  <a:tcPr marT="34300" marB="34300" marR="68600" marL="68600" anchor="ctr"/>
                </a:tc>
              </a:tr>
              <a:tr h="1099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Mantener el esquema de infraestructura de pruebas</a:t>
                      </a:r>
                    </a:p>
                  </a:txBody>
                  <a:tcPr marT="34300" marB="34300" marR="68600" marL="68600" anchor="ctr"/>
                </a:tc>
              </a:tr>
              <a:tr h="1099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Continuar utilizando</a:t>
                      </a: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herramientas de colaboración</a:t>
                      </a: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577" y="846400"/>
            <a:ext cx="2853122" cy="38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type="title"/>
          </p:nvPr>
        </p:nvSpPr>
        <p:spPr>
          <a:xfrm>
            <a:off x="394550" y="19247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Dejar de hacer …</a:t>
            </a:r>
          </a:p>
        </p:txBody>
      </p:sp>
      <p:graphicFrame>
        <p:nvGraphicFramePr>
          <p:cNvPr id="755" name="Shape 755"/>
          <p:cNvGraphicFramePr/>
          <p:nvPr/>
        </p:nvGraphicFramePr>
        <p:xfrm>
          <a:off x="6162472" y="7757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{A7886BBF-C323-4C42-8425-457E380A0933}</a:tableStyleId>
              </a:tblPr>
              <a:tblGrid>
                <a:gridCol w="2303375"/>
              </a:tblGrid>
              <a:tr h="971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Ítem</a:t>
                      </a:r>
                    </a:p>
                  </a:txBody>
                  <a:tcPr marT="34300" marB="34300" marR="68600" marL="68600" anchor="ctr"/>
                </a:tc>
              </a:tr>
              <a:tr h="971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Desarrollos independientes</a:t>
                      </a:r>
                    </a:p>
                  </a:txBody>
                  <a:tcPr marT="34300" marB="34300" marR="68600" marL="68600" anchor="ctr"/>
                </a:tc>
              </a:tr>
              <a:tr h="971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Toma</a:t>
                      </a: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 decisiones unilaterales</a:t>
                      </a:r>
                    </a:p>
                  </a:txBody>
                  <a:tcPr marT="34300" marB="34300" marR="68600" marL="68600" anchor="ctr"/>
                </a:tc>
              </a:tr>
              <a:tr h="971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Utilización de repositorios locales</a:t>
                      </a: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5" y="1497487"/>
            <a:ext cx="5158625" cy="24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4294967295" type="ctrTitle"/>
          </p:nvPr>
        </p:nvSpPr>
        <p:spPr>
          <a:xfrm>
            <a:off x="1237775" y="0"/>
            <a:ext cx="5214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28324A"/>
                </a:solidFill>
              </a:rPr>
              <a:t>Una vista atrás</a:t>
            </a:r>
          </a:p>
        </p:txBody>
      </p:sp>
      <p:sp>
        <p:nvSpPr>
          <p:cNvPr id="487" name="Shape 487"/>
          <p:cNvSpPr txBox="1"/>
          <p:nvPr>
            <p:ph idx="4294967295" type="subTitle"/>
          </p:nvPr>
        </p:nvSpPr>
        <p:spPr>
          <a:xfrm>
            <a:off x="1237865" y="1028100"/>
            <a:ext cx="5214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¿Qué pasó antes en SHAMP?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6345150" y="63077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Comenzar a hacer …</a:t>
            </a:r>
          </a:p>
        </p:txBody>
      </p:sp>
      <p:graphicFrame>
        <p:nvGraphicFramePr>
          <p:cNvPr id="762" name="Shape 762"/>
          <p:cNvGraphicFramePr/>
          <p:nvPr/>
        </p:nvGraphicFramePr>
        <p:xfrm>
          <a:off x="671897" y="13556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{A7886BBF-C323-4C42-8425-457E380A0933}</a:tableStyleId>
              </a:tblPr>
              <a:tblGrid>
                <a:gridCol w="2208800"/>
              </a:tblGrid>
              <a:tr h="58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Ítem</a:t>
                      </a:r>
                    </a:p>
                  </a:txBody>
                  <a:tcPr marT="34300" marB="34300" marR="68600" marL="68600"/>
                </a:tc>
              </a:tr>
              <a:tr h="58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Pruebas Integrales</a:t>
                      </a:r>
                    </a:p>
                  </a:txBody>
                  <a:tcPr marT="34300" marB="34300" marR="68600" marL="68600"/>
                </a:tc>
              </a:tr>
              <a:tr h="58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Construir agenda de las reuniones</a:t>
                      </a:r>
                    </a:p>
                  </a:txBody>
                  <a:tcPr marT="34300" marB="34300" marR="68600" marL="68600"/>
                </a:tc>
              </a:tr>
              <a:tr h="58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Solicitar información requerida</a:t>
                      </a:r>
                    </a:p>
                  </a:txBody>
                  <a:tcPr marT="34300" marB="34300" marR="68600" marL="68600"/>
                </a:tc>
              </a:tr>
              <a:tr h="58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Documentar</a:t>
                      </a: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código </a:t>
                      </a: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pic>
        <p:nvPicPr>
          <p:cNvPr id="763" name="Shape 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525" y="1462954"/>
            <a:ext cx="5867725" cy="279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type="title"/>
          </p:nvPr>
        </p:nvSpPr>
        <p:spPr>
          <a:xfrm>
            <a:off x="508000" y="21767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Menos de …</a:t>
            </a:r>
          </a:p>
        </p:txBody>
      </p:sp>
      <p:graphicFrame>
        <p:nvGraphicFramePr>
          <p:cNvPr id="769" name="Shape 769"/>
          <p:cNvGraphicFramePr/>
          <p:nvPr/>
        </p:nvGraphicFramePr>
        <p:xfrm>
          <a:off x="507997" y="10531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{A7886BBF-C323-4C42-8425-457E380A0933}</a:tableStyleId>
              </a:tblPr>
              <a:tblGrid>
                <a:gridCol w="2927375"/>
              </a:tblGrid>
              <a:tr h="733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Ítem</a:t>
                      </a:r>
                    </a:p>
                  </a:txBody>
                  <a:tcPr marT="34300" marB="34300" marR="68600" marL="68600" anchor="ctr"/>
                </a:tc>
              </a:tr>
              <a:tr h="733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Trabajo sobre la fecha de entrega</a:t>
                      </a:r>
                    </a:p>
                  </a:txBody>
                  <a:tcPr marT="34300" marB="34300" marR="68600" marL="68600" anchor="ctr"/>
                </a:tc>
              </a:tr>
              <a:tr h="1285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Subestimar</a:t>
                      </a: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los errores de presentación</a:t>
                      </a:r>
                    </a:p>
                  </a:txBody>
                  <a:tcPr marT="34300" marB="34300" marR="68600" marL="68600" anchor="ctr"/>
                </a:tc>
              </a:tr>
              <a:tr h="733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Trabajo sin tener en cuenta diseño</a:t>
                      </a: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225" y="522837"/>
            <a:ext cx="2301824" cy="409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00" y="413450"/>
            <a:ext cx="4864000" cy="14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>
            <p:ph idx="4294967295" type="ctrTitle"/>
          </p:nvPr>
        </p:nvSpPr>
        <p:spPr>
          <a:xfrm>
            <a:off x="821600" y="2216175"/>
            <a:ext cx="5293800" cy="79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¡Gracias!</a:t>
            </a:r>
          </a:p>
        </p:txBody>
      </p:sp>
      <p:sp>
        <p:nvSpPr>
          <p:cNvPr id="777" name="Shape 777"/>
          <p:cNvSpPr txBox="1"/>
          <p:nvPr>
            <p:ph idx="4294967295" type="subTitle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00ACC3"/>
                </a:solidFill>
              </a:rPr>
              <a:t>¿Preguntas?</a:t>
            </a:r>
          </a:p>
        </p:txBody>
      </p:sp>
      <p:sp>
        <p:nvSpPr>
          <p:cNvPr id="778" name="Shape 778"/>
          <p:cNvSpPr txBox="1"/>
          <p:nvPr>
            <p:ph idx="4294967295" type="body"/>
          </p:nvPr>
        </p:nvSpPr>
        <p:spPr>
          <a:xfrm>
            <a:off x="1275150" y="3905251"/>
            <a:ext cx="6593700" cy="79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/>
              <a:t>Más información en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https://github.com/SPL-201710/SHAMP/wiki/</a:t>
            </a:r>
            <a:r>
              <a:rPr lang="en" sz="1400"/>
              <a:t> </a:t>
            </a:r>
          </a:p>
        </p:txBody>
      </p:sp>
      <p:sp>
        <p:nvSpPr>
          <p:cNvPr id="779" name="Shape 779"/>
          <p:cNvSpPr/>
          <p:nvPr/>
        </p:nvSpPr>
        <p:spPr>
          <a:xfrm>
            <a:off x="5255980" y="2052950"/>
            <a:ext cx="996143" cy="996143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>
            <p:ph type="title"/>
          </p:nvPr>
        </p:nvSpPr>
        <p:spPr>
          <a:xfrm>
            <a:off x="275875" y="1281900"/>
            <a:ext cx="5275500" cy="641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/>
              <a:t>Referencias</a:t>
            </a:r>
          </a:p>
        </p:txBody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2496750" y="2351678"/>
            <a:ext cx="5275500" cy="166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617A86"/>
              </a:buClr>
              <a:buSzPct val="100000"/>
            </a:pPr>
            <a:r>
              <a:rPr lang="en" sz="1400"/>
              <a:t>Información de la aplicación en la Wiki de Shamp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https://github.com/SPL-201710/SHAMP/wiki/</a:t>
            </a:r>
            <a:r>
              <a:rPr lang="en" sz="1400"/>
              <a:t>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617A86"/>
              </a:buClr>
              <a:buSzPct val="100000"/>
            </a:pPr>
            <a:r>
              <a:rPr lang="en" sz="1400">
                <a:solidFill>
                  <a:srgbClr val="617A86"/>
                </a:solidFill>
              </a:rPr>
              <a:t>Presentation </a:t>
            </a:r>
            <a:r>
              <a:rPr lang="en" sz="1400"/>
              <a:t>en </a:t>
            </a:r>
            <a:r>
              <a:rPr lang="en" sz="1400" u="sng">
                <a:solidFill>
                  <a:srgbClr val="617A86"/>
                </a:solidFill>
                <a:hlinkClick r:id="rId4"/>
              </a:rPr>
              <a:t>SlidesCarnival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617A86"/>
              </a:buClr>
              <a:buSzPct val="100000"/>
            </a:pPr>
            <a:r>
              <a:rPr lang="en" sz="1400"/>
              <a:t>Imagenes</a:t>
            </a:r>
            <a:r>
              <a:rPr lang="en" sz="1400">
                <a:solidFill>
                  <a:srgbClr val="617A86"/>
                </a:solidFill>
              </a:rPr>
              <a:t> by </a:t>
            </a:r>
            <a:r>
              <a:rPr lang="en" sz="1400" u="sng">
                <a:solidFill>
                  <a:srgbClr val="617A86"/>
                </a:solidFill>
                <a:hlinkClick r:id="rId5"/>
              </a:rPr>
              <a:t>Unsplash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5551375" y="675200"/>
            <a:ext cx="17775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600">
                <a:solidFill>
                  <a:srgbClr val="F8BB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📖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ctrTitle"/>
          </p:nvPr>
        </p:nvSpPr>
        <p:spPr>
          <a:xfrm>
            <a:off x="2309350" y="3031150"/>
            <a:ext cx="52145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Nuestro producto final</a:t>
            </a:r>
          </a:p>
        </p:txBody>
      </p:sp>
      <p:sp>
        <p:nvSpPr>
          <p:cNvPr id="494" name="Shape 494"/>
          <p:cNvSpPr txBox="1"/>
          <p:nvPr>
            <p:ph idx="1" type="subTitle"/>
          </p:nvPr>
        </p:nvSpPr>
        <p:spPr>
          <a:xfrm>
            <a:off x="2309440" y="4059250"/>
            <a:ext cx="5214599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se usa SHAMP?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7416725" y="3661925"/>
            <a:ext cx="1760399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578125" y="458025"/>
            <a:ext cx="81780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SHAMP (producto entregable)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706725" y="1391925"/>
            <a:ext cx="3764700" cy="178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Aplicación</a:t>
            </a:r>
          </a:p>
          <a:p>
            <a:pPr indent="-228600" lvl="0" marL="457200" rtl="0" algn="just">
              <a:spcBef>
                <a:spcPts val="0"/>
              </a:spcBef>
            </a:pPr>
            <a:r>
              <a:rPr lang="en"/>
              <a:t>Permite compras simuladas.</a:t>
            </a:r>
          </a:p>
          <a:p>
            <a:pPr indent="-228600" lvl="0" marL="457200" rtl="0" algn="just">
              <a:spcBef>
                <a:spcPts val="0"/>
              </a:spcBef>
            </a:pPr>
            <a:r>
              <a:rPr lang="en"/>
              <a:t>Diseño de estampados en camisas. </a:t>
            </a:r>
          </a:p>
          <a:p>
            <a:pPr indent="-228600" lvl="0" marL="457200" rtl="0" algn="just">
              <a:spcBef>
                <a:spcPts val="0"/>
              </a:spcBef>
            </a:pPr>
            <a:r>
              <a:rPr lang="en"/>
              <a:t>iOS App.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4783500" y="1391925"/>
            <a:ext cx="3764700" cy="102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Back end</a:t>
            </a:r>
          </a:p>
          <a:p>
            <a:pPr indent="-228600" lvl="0" marL="457200" rtl="0" algn="just">
              <a:spcBef>
                <a:spcPts val="0"/>
              </a:spcBef>
            </a:pPr>
            <a:r>
              <a:rPr lang="en"/>
              <a:t>Realización de operaciones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OS_10_Homescreen_iPhone_7.png"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899" y="2648324"/>
            <a:ext cx="716275" cy="1272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iginal.jpg" id="504" name="Shape 504"/>
          <p:cNvPicPr preferRelativeResize="0"/>
          <p:nvPr/>
        </p:nvPicPr>
        <p:blipFill rotWithShape="1">
          <a:blip r:embed="rId4">
            <a:alphaModFix/>
          </a:blip>
          <a:srcRect b="0" l="12883" r="15059" t="0"/>
          <a:stretch/>
        </p:blipFill>
        <p:spPr>
          <a:xfrm>
            <a:off x="5521200" y="2320550"/>
            <a:ext cx="2289300" cy="17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0E0E3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2133724" y="72625"/>
            <a:ext cx="4372944" cy="3141973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A1BE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2316684" y="237984"/>
            <a:ext cx="4006800" cy="2361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1" name="Shape 511"/>
          <p:cNvSpPr txBox="1"/>
          <p:nvPr>
            <p:ph idx="4294967295" type="body"/>
          </p:nvPr>
        </p:nvSpPr>
        <p:spPr>
          <a:xfrm>
            <a:off x="846750" y="3299125"/>
            <a:ext cx="7450500" cy="122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8EC400"/>
                </a:solidFill>
              </a:rPr>
              <a:t>Desktop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Consola de administración está presente en la web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1500200" y="1067050"/>
            <a:ext cx="58632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2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SH</a:t>
            </a:r>
            <a:r>
              <a:rPr lang="en" sz="7200">
                <a:solidFill>
                  <a:srgbClr val="00FF00"/>
                </a:solidFill>
                <a:latin typeface="Roboto Slab"/>
                <a:ea typeface="Roboto Slab"/>
                <a:cs typeface="Roboto Slab"/>
                <a:sym typeface="Roboto Slab"/>
              </a:rPr>
              <a:t>A</a:t>
            </a:r>
            <a:r>
              <a:rPr lang="en" sz="7200">
                <a:solidFill>
                  <a:srgbClr val="00FFFF"/>
                </a:solidFill>
                <a:latin typeface="Roboto Slab"/>
                <a:ea typeface="Roboto Slab"/>
                <a:cs typeface="Roboto Slab"/>
                <a:sym typeface="Roboto Slab"/>
              </a:rPr>
              <a:t>MP</a:t>
            </a:r>
          </a:p>
        </p:txBody>
      </p:sp>
      <p:pic>
        <p:nvPicPr>
          <p:cNvPr descr="shirt-146168_640.png" id="513" name="Shape 513"/>
          <p:cNvPicPr preferRelativeResize="0"/>
          <p:nvPr/>
        </p:nvPicPr>
        <p:blipFill rotWithShape="1">
          <a:blip r:embed="rId3">
            <a:alphaModFix/>
          </a:blip>
          <a:srcRect b="11665" l="0" r="55527" t="14691"/>
          <a:stretch/>
        </p:blipFill>
        <p:spPr>
          <a:xfrm>
            <a:off x="3110844" y="628916"/>
            <a:ext cx="2522651" cy="192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675" y="245950"/>
            <a:ext cx="4006798" cy="23615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EAD3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/>
        </p:nvSpPr>
        <p:spPr>
          <a:xfrm>
            <a:off x="5534020" y="623036"/>
            <a:ext cx="1863608" cy="3921827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2832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2832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</a:p>
        </p:txBody>
      </p:sp>
      <p:sp>
        <p:nvSpPr>
          <p:cNvPr id="521" name="Shape 521"/>
          <p:cNvSpPr txBox="1"/>
          <p:nvPr>
            <p:ph idx="4294967295" type="body"/>
          </p:nvPr>
        </p:nvSpPr>
        <p:spPr>
          <a:xfrm>
            <a:off x="947075" y="1188850"/>
            <a:ext cx="4207200" cy="201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8EC400"/>
                </a:solidFill>
                <a:latin typeface="Oswald"/>
                <a:ea typeface="Oswald"/>
                <a:cs typeface="Oswald"/>
                <a:sym typeface="Oswald"/>
              </a:rPr>
              <a:t>iPHONE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Aplicación corre en iOS para el cliente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974" y="1179762"/>
            <a:ext cx="1589700" cy="283006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Nuestro propuesta de valor</a:t>
            </a:r>
          </a:p>
        </p:txBody>
      </p:sp>
      <p:sp>
        <p:nvSpPr>
          <p:cNvPr id="528" name="Shape 528"/>
          <p:cNvSpPr txBox="1"/>
          <p:nvPr>
            <p:ph idx="1" type="subTitle"/>
          </p:nvPr>
        </p:nvSpPr>
        <p:spPr>
          <a:xfrm>
            <a:off x="2309440" y="4059250"/>
            <a:ext cx="5214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¿Qué ofrece SHAMP diferente?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